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2" r:id="rId8"/>
    <p:sldId id="267" r:id="rId9"/>
    <p:sldId id="272" r:id="rId10"/>
    <p:sldId id="271" r:id="rId11"/>
    <p:sldId id="264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97142-4467-48B9-AD0D-8231E8FBB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C41C96-D933-4A9D-A835-27C48B1F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651A69-BEC6-4AA7-B93E-8FDB0823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9834B4-C7AE-4889-8AD0-99C5C97A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6344A8-5502-4641-AE78-F95AB0EB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3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C3198-B623-4234-A632-1DB7E95C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1B9F63-6F07-4CC6-82F9-5CBA62CC9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85543-AFEB-4641-8213-D299EE6C3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BC6300-0870-4576-A5EA-13C99EE24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38A74C-5E10-4E95-A395-310208D2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806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9F57EB2-E854-4951-88D4-B97DB84C6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CDC431-9676-4413-B0E4-76C84F397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437E59-AE84-4DD6-BCF3-25BA072CA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FF3745-5706-49A4-829B-D6769DE0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1CC8F9-7553-4532-AF3D-67911E8D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8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32ACF-5F39-4ACC-B268-8FAC0459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F19CC4-24F2-487A-9927-BD46D997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EE525D-E36C-4B50-BAF3-AAEED67F1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832695-7C9F-4D9D-BF1C-31C24CCF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400DD5-F7BF-4E93-A98E-095DC933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1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C01B0-AE0D-45E8-A07B-A5018D6C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DBC25-4908-482C-B279-C33893FEB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0A8DA1-AA9C-4735-86EF-D5ED357D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EA1024-1CCB-4B9C-B1D0-18BFEA67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9C62AF-6C19-4507-BD9A-E27DF582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44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ED409-7646-48F4-9562-186B91A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90E4B9-EED8-4A0D-8D90-2593DCA07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64226C-85F5-43E4-AE81-FCECB1BDA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BB91E6-0C22-4B25-BC77-65E6167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A0E8A2-72C5-44C7-8665-B125FA8A6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38DD19-AEBC-4A5A-B179-F3B9A83B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66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580CC-7B9E-47C9-9627-2999F59C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898C14-2208-41FC-AE63-F51F8D7AA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C7094E-1958-4091-A872-F28CA03A6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3D0AD6-5195-4C47-A00C-7CB1EF147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55FF61-9DEE-4C9A-B891-F121A2F33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291EBE-3B9E-439B-AB26-58A26171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8164B5-C197-4F73-B915-B2038211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3E648E6-6D32-45AE-86F7-111A38E4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885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E7019-E478-44EA-B84B-9E497DB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40F03F9-D2F2-46E9-ADF8-67CD509B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A56075-02FE-4943-BFD4-3AA4A21AB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C86A86D-F042-455F-A7D7-4A3DDD10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75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EDD5B2-088B-4A5D-9A88-17C4BD9E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19C81EE-80BD-49D1-901D-C0085E7D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BFC55A-A258-4194-BB79-CFBD7A8B6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59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55BE4-C37A-4524-9C99-760B74D6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57C322-5246-40AD-87F0-A10CD4F71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89D7C5-62A3-40CC-AD46-F9ACDD220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149C1A-389C-4919-9294-C7920909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25FFE3-7994-401C-9EE1-8A5F02F3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18F8E-7002-4C33-8378-E6BADED6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97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0E1AF-BD6E-4522-B31A-84CD11AC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7C010F-0B10-4569-9EC4-30814F5E2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16857E-C494-4D51-91A7-A0AD4BEF8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0A2685-B0E5-4246-A96E-606A5F575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840EB4-C99C-48E5-B398-3295770A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8AE0BB-5F15-4C0C-A4A7-A21002B9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3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BC2E2-63DD-4075-9AF1-CAB9C66C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055DA9-340D-40FB-821C-8B784E4BC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04EA5D-7F35-496C-A4E1-59E89D3B3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F94F2-1669-41DB-A562-EB19991B987D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D4814D-46C0-413F-8B12-53AF47BBF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47448F-66B5-4EF4-AFA4-0183CD252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814B4-AD3C-45D1-BB20-AC8EC1476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75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D9B132-CA03-4A20-AE46-DEF7D7FF0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679" y="1219200"/>
            <a:ext cx="9560826" cy="4138831"/>
          </a:xfrm>
          <a:prstGeom prst="rect">
            <a:avLst/>
          </a:prstGeom>
        </p:spPr>
      </p:pic>
      <p:pic>
        <p:nvPicPr>
          <p:cNvPr id="2" name="rec 1">
            <a:hlinkClick r:id="" action="ppaction://media"/>
            <a:extLst>
              <a:ext uri="{FF2B5EF4-FFF2-40B4-BE49-F238E27FC236}">
                <a16:creationId xmlns:a16="http://schemas.microsoft.com/office/drawing/2014/main" id="{BAAEF5F7-F3E0-4BCB-8637-926B8DFFA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3111" y="4487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4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707243-C547-4A03-AA8E-6B892112D5B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91753" y="3784028"/>
            <a:ext cx="4723696" cy="245010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2EC0BA-CA19-4B7A-B36F-0D9DDFB418A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57947" y="833419"/>
            <a:ext cx="4933403" cy="27717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9A5AE6-FED9-4F04-8588-E9EDD29BED5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168859" y="833420"/>
            <a:ext cx="4806979" cy="277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FF614-6B45-444C-A29D-7C9BAFED765A}"/>
              </a:ext>
            </a:extLst>
          </p:cNvPr>
          <p:cNvSpPr txBox="1"/>
          <p:nvPr/>
        </p:nvSpPr>
        <p:spPr>
          <a:xfrm>
            <a:off x="5468647" y="180882"/>
            <a:ext cx="3400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ARIMA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B165D-80DB-4621-A5A1-1A6266A57D18}"/>
              </a:ext>
            </a:extLst>
          </p:cNvPr>
          <p:cNvSpPr txBox="1"/>
          <p:nvPr/>
        </p:nvSpPr>
        <p:spPr>
          <a:xfrm>
            <a:off x="3105150" y="3790950"/>
            <a:ext cx="155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83CB7-886A-4C4D-B8BC-2F56DD3160B9}"/>
              </a:ext>
            </a:extLst>
          </p:cNvPr>
          <p:cNvSpPr txBox="1"/>
          <p:nvPr/>
        </p:nvSpPr>
        <p:spPr>
          <a:xfrm>
            <a:off x="9315450" y="3671871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Tweets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E5001-7E77-449A-9F3C-8463134D5FD0}"/>
              </a:ext>
            </a:extLst>
          </p:cNvPr>
          <p:cNvSpPr txBox="1"/>
          <p:nvPr/>
        </p:nvSpPr>
        <p:spPr>
          <a:xfrm>
            <a:off x="5343525" y="64389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Price of oil</a:t>
            </a:r>
          </a:p>
        </p:txBody>
      </p:sp>
      <p:pic>
        <p:nvPicPr>
          <p:cNvPr id="10" name="rec10">
            <a:hlinkClick r:id="" action="ppaction://media"/>
            <a:extLst>
              <a:ext uri="{FF2B5EF4-FFF2-40B4-BE49-F238E27FC236}">
                <a16:creationId xmlns:a16="http://schemas.microsoft.com/office/drawing/2014/main" id="{AC9322E8-8767-4AFF-AE2F-51DCFCFFE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9200" y="5156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9A35A5-EF14-43C3-9B33-E05A09CB1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20" y="567379"/>
            <a:ext cx="5771023" cy="261481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36CC6F-8945-4348-B844-6DE2523D8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67379"/>
            <a:ext cx="4772691" cy="2614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02FFC1-F221-4C88-8BF3-76497263CDA3}"/>
              </a:ext>
            </a:extLst>
          </p:cNvPr>
          <p:cNvSpPr txBox="1"/>
          <p:nvPr/>
        </p:nvSpPr>
        <p:spPr>
          <a:xfrm>
            <a:off x="3776353" y="3574473"/>
            <a:ext cx="397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Recommendations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B775-5D0F-4767-96AE-3890FABF0DF4}"/>
              </a:ext>
            </a:extLst>
          </p:cNvPr>
          <p:cNvSpPr txBox="1"/>
          <p:nvPr/>
        </p:nvSpPr>
        <p:spPr>
          <a:xfrm>
            <a:off x="3491346" y="4502966"/>
            <a:ext cx="682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Longer period for data collection with access to an archive</a:t>
            </a:r>
          </a:p>
          <a:p>
            <a:pPr marL="342900" indent="-342900">
              <a:buAutoNum type="arabicPeriod"/>
            </a:pPr>
            <a:r>
              <a:rPr lang="en-GB" dirty="0"/>
              <a:t>Few news sources</a:t>
            </a:r>
          </a:p>
          <a:p>
            <a:pPr marL="342900" indent="-342900">
              <a:buAutoNum type="arabicPeriod"/>
            </a:pPr>
            <a:r>
              <a:rPr lang="en-GB" dirty="0"/>
              <a:t>Tweets only from related financial users </a:t>
            </a:r>
          </a:p>
          <a:p>
            <a:pPr marL="342900" indent="-342900">
              <a:buAutoNum type="arabicPeriod"/>
            </a:pPr>
            <a:r>
              <a:rPr lang="en-GB" dirty="0"/>
              <a:t>Additional factors for the  formula</a:t>
            </a:r>
          </a:p>
        </p:txBody>
      </p:sp>
      <p:pic>
        <p:nvPicPr>
          <p:cNvPr id="7" name="rec11">
            <a:hlinkClick r:id="" action="ppaction://media"/>
            <a:extLst>
              <a:ext uri="{FF2B5EF4-FFF2-40B4-BE49-F238E27FC236}">
                <a16:creationId xmlns:a16="http://schemas.microsoft.com/office/drawing/2014/main" id="{19ADD31E-B207-4A2E-BA5C-5F75363B7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6971" y="53984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EB06E2-F447-48FB-B331-BB8C3042E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899" y="1690244"/>
            <a:ext cx="6753101" cy="3477511"/>
          </a:xfrm>
          <a:prstGeom prst="rect">
            <a:avLst/>
          </a:prstGeom>
        </p:spPr>
      </p:pic>
      <p:pic>
        <p:nvPicPr>
          <p:cNvPr id="3" name="rec 12">
            <a:hlinkClick r:id="" action="ppaction://media"/>
            <a:extLst>
              <a:ext uri="{FF2B5EF4-FFF2-40B4-BE49-F238E27FC236}">
                <a16:creationId xmlns:a16="http://schemas.microsoft.com/office/drawing/2014/main" id="{D8F7A569-630A-4396-AF1D-08F9307B3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143" y="57803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9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DFDB20-E340-4862-A3B8-DBBE3AE2E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8C2223-2444-4CC2-997E-0D2E1B2E5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4614"/>
            <a:ext cx="3546764" cy="1933386"/>
          </a:xfrm>
          <a:prstGeom prst="rect">
            <a:avLst/>
          </a:prstGeom>
        </p:spPr>
      </p:pic>
      <p:pic>
        <p:nvPicPr>
          <p:cNvPr id="4" name="rec2">
            <a:hlinkClick r:id="" action="ppaction://media"/>
            <a:extLst>
              <a:ext uri="{FF2B5EF4-FFF2-40B4-BE49-F238E27FC236}">
                <a16:creationId xmlns:a16="http://schemas.microsoft.com/office/drawing/2014/main" id="{7299A99A-AEEF-4FD5-95CB-9EE215BCC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133" y="2229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4D7821-A49A-43EB-B212-1E1ED35E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1" y="3324608"/>
            <a:ext cx="2305372" cy="19243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E19EB5-C42E-46C8-BF5B-B42B500CE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153215" cy="10955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69254E-99D2-474E-80B2-BD2575DE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007" y="1293064"/>
            <a:ext cx="4598780" cy="32310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FF5EC7-4EDB-4270-A988-0AADE338C9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255" y="806370"/>
            <a:ext cx="2457824" cy="387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809384-CAE8-4966-B205-DF31D22038F5}"/>
              </a:ext>
            </a:extLst>
          </p:cNvPr>
          <p:cNvSpPr txBox="1"/>
          <p:nvPr/>
        </p:nvSpPr>
        <p:spPr>
          <a:xfrm>
            <a:off x="295061" y="1293064"/>
            <a:ext cx="256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Source of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9F37C-D73C-4C84-B65F-2C8BA46849C3}"/>
              </a:ext>
            </a:extLst>
          </p:cNvPr>
          <p:cNvSpPr txBox="1"/>
          <p:nvPr/>
        </p:nvSpPr>
        <p:spPr>
          <a:xfrm>
            <a:off x="423921" y="5708073"/>
            <a:ext cx="230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Social media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7DC7D-9BE6-4696-8419-F8D571935CA1}"/>
              </a:ext>
            </a:extLst>
          </p:cNvPr>
          <p:cNvSpPr txBox="1"/>
          <p:nvPr/>
        </p:nvSpPr>
        <p:spPr>
          <a:xfrm>
            <a:off x="4796458" y="501799"/>
            <a:ext cx="3599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Sentiment analyser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C58BD-D632-461F-B9BD-9C3ED356C708}"/>
              </a:ext>
            </a:extLst>
          </p:cNvPr>
          <p:cNvSpPr txBox="1"/>
          <p:nvPr/>
        </p:nvSpPr>
        <p:spPr>
          <a:xfrm>
            <a:off x="4979978" y="5302399"/>
            <a:ext cx="323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4ADC4-3CAC-4F14-BE29-65C9F0B70A3E}"/>
              </a:ext>
            </a:extLst>
          </p:cNvPr>
          <p:cNvSpPr txBox="1"/>
          <p:nvPr/>
        </p:nvSpPr>
        <p:spPr>
          <a:xfrm>
            <a:off x="9767455" y="5825619"/>
            <a:ext cx="1717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OIL</a:t>
            </a:r>
          </a:p>
        </p:txBody>
      </p:sp>
      <p:pic>
        <p:nvPicPr>
          <p:cNvPr id="12" name="rec3">
            <a:hlinkClick r:id="" action="ppaction://media"/>
            <a:extLst>
              <a:ext uri="{FF2B5EF4-FFF2-40B4-BE49-F238E27FC236}">
                <a16:creationId xmlns:a16="http://schemas.microsoft.com/office/drawing/2014/main" id="{4AFD13CB-7C9D-46C5-AC7F-DB88CE4C45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3356" y="20027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0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5494EF-23B8-4551-8946-082A623E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91" y="339832"/>
            <a:ext cx="4210638" cy="355332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38085A-795F-4DAB-B278-3F7AE6CE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255" y="3658904"/>
            <a:ext cx="4889510" cy="3228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2AD899-1FA2-4072-9CE6-8126944BA529}"/>
              </a:ext>
            </a:extLst>
          </p:cNvPr>
          <p:cNvSpPr txBox="1"/>
          <p:nvPr/>
        </p:nvSpPr>
        <p:spPr>
          <a:xfrm>
            <a:off x="4810666" y="274288"/>
            <a:ext cx="69826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Tweeter API : OAuth 1.0a</a:t>
            </a:r>
          </a:p>
          <a:p>
            <a:pPr algn="ctr"/>
            <a:r>
              <a:rPr lang="en-GB" sz="2800" dirty="0"/>
              <a:t>Access to Streaming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D95D3-CAAB-4ADD-B92D-FE61AE24DC00}"/>
              </a:ext>
            </a:extLst>
          </p:cNvPr>
          <p:cNvSpPr txBox="1"/>
          <p:nvPr/>
        </p:nvSpPr>
        <p:spPr>
          <a:xfrm>
            <a:off x="6872423" y="1463149"/>
            <a:ext cx="268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Python: </a:t>
            </a:r>
            <a:r>
              <a:rPr lang="en-GB" sz="2800" dirty="0" err="1"/>
              <a:t>Tweepy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D7990-8145-4B53-80D7-B7014515D1A1}"/>
              </a:ext>
            </a:extLst>
          </p:cNvPr>
          <p:cNvSpPr txBox="1"/>
          <p:nvPr/>
        </p:nvSpPr>
        <p:spPr>
          <a:xfrm>
            <a:off x="7010967" y="2171035"/>
            <a:ext cx="2410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JSON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097C1-12D3-44FD-879C-791C614313CB}"/>
              </a:ext>
            </a:extLst>
          </p:cNvPr>
          <p:cNvSpPr txBox="1"/>
          <p:nvPr/>
        </p:nvSpPr>
        <p:spPr>
          <a:xfrm>
            <a:off x="5320145" y="2782669"/>
            <a:ext cx="6165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FILTER: "#renewable", "#climate", "#gas", "#energy", “oil”, "#Bloomberg", "#COVID-19", “#coronavirus"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16FE07-DAD1-4C4C-99CF-5A172EE94367}"/>
              </a:ext>
            </a:extLst>
          </p:cNvPr>
          <p:cNvSpPr txBox="1"/>
          <p:nvPr/>
        </p:nvSpPr>
        <p:spPr>
          <a:xfrm>
            <a:off x="744368" y="4534304"/>
            <a:ext cx="35921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20/03/2020-05/05/2020</a:t>
            </a:r>
          </a:p>
          <a:p>
            <a:pPr algn="ctr"/>
            <a:r>
              <a:rPr lang="en-GB" b="1" dirty="0"/>
              <a:t>555 files</a:t>
            </a:r>
          </a:p>
          <a:p>
            <a:pPr algn="ctr"/>
            <a:r>
              <a:rPr lang="en-GB" b="1" dirty="0"/>
              <a:t>48 days</a:t>
            </a:r>
          </a:p>
          <a:p>
            <a:pPr algn="ctr"/>
            <a:r>
              <a:rPr lang="en-GB" b="1" dirty="0"/>
              <a:t>More than 9 </a:t>
            </a:r>
            <a:r>
              <a:rPr lang="en-GB" b="1" dirty="0" err="1"/>
              <a:t>mln</a:t>
            </a:r>
            <a:r>
              <a:rPr lang="en-GB" b="1" dirty="0"/>
              <a:t> tweets</a:t>
            </a:r>
          </a:p>
          <a:p>
            <a:pPr algn="ctr"/>
            <a:r>
              <a:rPr lang="en-GB" b="1" dirty="0"/>
              <a:t>near 67 Gb</a:t>
            </a:r>
          </a:p>
        </p:txBody>
      </p:sp>
      <p:pic>
        <p:nvPicPr>
          <p:cNvPr id="10" name="rec4">
            <a:hlinkClick r:id="" action="ppaction://media"/>
            <a:extLst>
              <a:ext uri="{FF2B5EF4-FFF2-40B4-BE49-F238E27FC236}">
                <a16:creationId xmlns:a16="http://schemas.microsoft.com/office/drawing/2014/main" id="{13500684-6132-4F81-8FB5-E63D5895A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4368" y="5815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2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D0697F-8B7E-4B10-BD91-1A6CC7B05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54379" cy="21053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F5DEC8-05BF-4ECA-953C-B9C3DABBF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937" y="3429000"/>
            <a:ext cx="5336845" cy="346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881E52-D7D3-42AC-8AB7-C7FDF8BE9926}"/>
              </a:ext>
            </a:extLst>
          </p:cNvPr>
          <p:cNvSpPr txBox="1"/>
          <p:nvPr/>
        </p:nvSpPr>
        <p:spPr>
          <a:xfrm>
            <a:off x="964715" y="2490524"/>
            <a:ext cx="26097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Manual collection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Excel file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Near 500 articles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16/02/2010-05/05/2020</a:t>
            </a:r>
          </a:p>
          <a:p>
            <a:pPr algn="ctr"/>
            <a:r>
              <a:rPr lang="en-GB" sz="2400" b="1" dirty="0"/>
              <a:t>66 days</a:t>
            </a:r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3B75C-D6E1-4AA5-AF88-8C3C67C41082}"/>
              </a:ext>
            </a:extLst>
          </p:cNvPr>
          <p:cNvSpPr txBox="1"/>
          <p:nvPr/>
        </p:nvSpPr>
        <p:spPr>
          <a:xfrm>
            <a:off x="4779818" y="2305495"/>
            <a:ext cx="6289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Keywords: </a:t>
            </a:r>
          </a:p>
          <a:p>
            <a:r>
              <a:rPr lang="en-GB" dirty="0"/>
              <a:t>"</a:t>
            </a:r>
            <a:r>
              <a:rPr lang="en-GB" i="1" dirty="0"/>
              <a:t>renewable", "climate", "gas", “oil”, "energy", "Bloomberg", "COVID-19", “coronavirus"</a:t>
            </a:r>
          </a:p>
        </p:txBody>
      </p:sp>
      <p:pic>
        <p:nvPicPr>
          <p:cNvPr id="7" name="rec5">
            <a:hlinkClick r:id="" action="ppaction://media"/>
            <a:extLst>
              <a:ext uri="{FF2B5EF4-FFF2-40B4-BE49-F238E27FC236}">
                <a16:creationId xmlns:a16="http://schemas.microsoft.com/office/drawing/2014/main" id="{2F68A923-B54C-472A-B95D-503136E63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5548" y="57643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6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11EF57-88B7-468C-A430-4D8151C69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84" y="633128"/>
            <a:ext cx="3343742" cy="40677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E90FB4-830E-4216-9795-951E82EAB29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71118" y="1478654"/>
            <a:ext cx="5731510" cy="68643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146FB8-FE0A-414D-AFDE-C504DFD49D5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376862" y="2562225"/>
            <a:ext cx="1438275" cy="17335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2CCCF-F622-4158-940B-1CE04ADA0BA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565159" y="3055643"/>
            <a:ext cx="2552700" cy="647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9828B9-4C40-43B0-B40B-5D914AEE6B1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948209" y="4426585"/>
            <a:ext cx="5731510" cy="2431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74EF3-3B24-4F2B-9CEB-5480AE93A74F}"/>
              </a:ext>
            </a:extLst>
          </p:cNvPr>
          <p:cNvSpPr txBox="1"/>
          <p:nvPr/>
        </p:nvSpPr>
        <p:spPr>
          <a:xfrm>
            <a:off x="457200" y="5242182"/>
            <a:ext cx="3057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Yahoo Finance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CSV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B6496-8761-4A41-9851-E1607ED36398}"/>
              </a:ext>
            </a:extLst>
          </p:cNvPr>
          <p:cNvSpPr txBox="1"/>
          <p:nvPr/>
        </p:nvSpPr>
        <p:spPr>
          <a:xfrm>
            <a:off x="4948209" y="457200"/>
            <a:ext cx="545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Price of oil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10034-5F44-4A30-9EC3-F258844F95FA}"/>
              </a:ext>
            </a:extLst>
          </p:cNvPr>
          <p:cNvSpPr txBox="1"/>
          <p:nvPr/>
        </p:nvSpPr>
        <p:spPr>
          <a:xfrm>
            <a:off x="7536873" y="2425700"/>
            <a:ext cx="243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Rescale formula</a:t>
            </a:r>
          </a:p>
        </p:txBody>
      </p:sp>
      <p:pic>
        <p:nvPicPr>
          <p:cNvPr id="10" name="rec 6">
            <a:hlinkClick r:id="" action="ppaction://media"/>
            <a:extLst>
              <a:ext uri="{FF2B5EF4-FFF2-40B4-BE49-F238E27FC236}">
                <a16:creationId xmlns:a16="http://schemas.microsoft.com/office/drawing/2014/main" id="{4ECB727A-6DED-4EF7-A11F-3D595361F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2681" y="59200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4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2C739C-81CD-4D2F-A473-D835B3714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851025"/>
            <a:ext cx="5966164" cy="2983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68FB95-B770-4264-A0BA-E43E277C4535}"/>
              </a:ext>
            </a:extLst>
          </p:cNvPr>
          <p:cNvSpPr txBox="1"/>
          <p:nvPr/>
        </p:nvSpPr>
        <p:spPr>
          <a:xfrm>
            <a:off x="4381500" y="469900"/>
            <a:ext cx="255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MapReduce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EBA90-F022-49E9-ABE2-E910167C617F}"/>
              </a:ext>
            </a:extLst>
          </p:cNvPr>
          <p:cNvSpPr txBox="1"/>
          <p:nvPr/>
        </p:nvSpPr>
        <p:spPr>
          <a:xfrm>
            <a:off x="935379" y="2690336"/>
            <a:ext cx="31086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555 files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1 file 555 rows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48 aggregated rows</a:t>
            </a:r>
          </a:p>
        </p:txBody>
      </p:sp>
      <p:pic>
        <p:nvPicPr>
          <p:cNvPr id="5" name="rec 7">
            <a:hlinkClick r:id="" action="ppaction://media"/>
            <a:extLst>
              <a:ext uri="{FF2B5EF4-FFF2-40B4-BE49-F238E27FC236}">
                <a16:creationId xmlns:a16="http://schemas.microsoft.com/office/drawing/2014/main" id="{E8E335E2-CB88-4CAF-BBFC-4B3EDBF9B0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600" y="53158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33FDA6-8DB7-4B24-8DA6-AF7935111F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06628" cy="29997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E45A11-16A7-48B8-B0D3-360D804EB1A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05342" y="214369"/>
            <a:ext cx="4086658" cy="25710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CF4591-B2FA-4757-8D32-9580F85F52A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" y="3289300"/>
            <a:ext cx="4306628" cy="33680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F5E89C-7F61-4FD5-8210-D8D7FE7CF57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306627" y="1243801"/>
            <a:ext cx="3798715" cy="11848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38C0FF-BEE1-497C-B036-07D7CB3EC0F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460489" y="3582365"/>
            <a:ext cx="5731510" cy="2781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8C8817-43F4-44EC-8B46-E5CDEAE33438}"/>
              </a:ext>
            </a:extLst>
          </p:cNvPr>
          <p:cNvSpPr txBox="1"/>
          <p:nvPr/>
        </p:nvSpPr>
        <p:spPr>
          <a:xfrm>
            <a:off x="4660900" y="214369"/>
            <a:ext cx="288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News vs price of oil</a:t>
            </a:r>
          </a:p>
        </p:txBody>
      </p:sp>
      <p:pic>
        <p:nvPicPr>
          <p:cNvPr id="8" name="rec8">
            <a:hlinkClick r:id="" action="ppaction://media"/>
            <a:extLst>
              <a:ext uri="{FF2B5EF4-FFF2-40B4-BE49-F238E27FC236}">
                <a16:creationId xmlns:a16="http://schemas.microsoft.com/office/drawing/2014/main" id="{5EB08019-234E-480D-A0C9-5B18DF90F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76800" y="59109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0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816B47-1061-4407-93B1-A4646F1700A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4229100" cy="28828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584F5C-CAB7-4D23-B855-49BE826675B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737600" y="0"/>
            <a:ext cx="3454399" cy="28828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C6647A-E9A9-4B0A-971A-55116553D8A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22553" y="3429000"/>
            <a:ext cx="4208147" cy="31011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E7ADCD-DB13-4F7A-9B3A-7DBADD6AE2A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841006" y="1280911"/>
            <a:ext cx="3622966" cy="8973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4993E8-82E6-4905-81EF-7A59A86EEDA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945736" y="3720581"/>
            <a:ext cx="5731510" cy="2666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3198C1-00A1-4F1D-BDCE-745DCA13C06D}"/>
              </a:ext>
            </a:extLst>
          </p:cNvPr>
          <p:cNvSpPr txBox="1"/>
          <p:nvPr/>
        </p:nvSpPr>
        <p:spPr>
          <a:xfrm>
            <a:off x="5029200" y="215900"/>
            <a:ext cx="306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Tweets vs price of oil</a:t>
            </a:r>
          </a:p>
        </p:txBody>
      </p:sp>
      <p:pic>
        <p:nvPicPr>
          <p:cNvPr id="8" name="rec9">
            <a:hlinkClick r:id="" action="ppaction://media"/>
            <a:extLst>
              <a:ext uri="{FF2B5EF4-FFF2-40B4-BE49-F238E27FC236}">
                <a16:creationId xmlns:a16="http://schemas.microsoft.com/office/drawing/2014/main" id="{632FB9AD-8B0B-450C-8324-84F4EA187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71143" y="58245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2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160</Words>
  <Application>Microsoft Office PowerPoint</Application>
  <PresentationFormat>Широкоэкранный</PresentationFormat>
  <Paragraphs>48</Paragraphs>
  <Slides>12</Slides>
  <Notes>0</Notes>
  <HiddenSlides>0</HiddenSlides>
  <MMClips>12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Svelana Ivanov</dc:creator>
  <cp:lastModifiedBy>Svelana Ivanov</cp:lastModifiedBy>
  <cp:revision>30</cp:revision>
  <dcterms:created xsi:type="dcterms:W3CDTF">2020-05-18T07:12:05Z</dcterms:created>
  <dcterms:modified xsi:type="dcterms:W3CDTF">2020-05-19T19:21:51Z</dcterms:modified>
</cp:coreProperties>
</file>